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6" r:id="rId2"/>
    <p:sldId id="257" r:id="rId3"/>
    <p:sldId id="258" r:id="rId4"/>
    <p:sldId id="259" r:id="rId5"/>
    <p:sldId id="276"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45CDAC-C0EA-4578-AD5C-DF7EFD56E2F6}" type="datetimeFigureOut">
              <a:rPr lang="en-US" smtClean="0"/>
              <a:t>11/28/2019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BEDD4CC-2E1D-4CB7-BE7D-1754C63431B5}"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issue of mental health has become prevalent in schools with depression, anxiety and suicidal thoughts leading. While teachers notice students struggling with the problem, they are not equipped to help the students overcome the issue. Most of the affects students do not receive the necessary help.</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Students are overwhelmed by the amount of information they are required to know and pressure exerted on them to succeed. Social media causes reduced communication skills and social interaction</a:t>
            </a:r>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Students have other responsibilities away from school, this exerts</a:t>
            </a:r>
            <a:r>
              <a:rPr lang="en-US" baseline="0" dirty="0"/>
              <a:t> more burden on their daily business thus causing anxiety and depressive episodes. Students who have gender identity issue also keep themselves isolated </a:t>
            </a:r>
            <a:r>
              <a:rPr lang="en-US" baseline="0"/>
              <a:t>thus affecting </a:t>
            </a:r>
            <a:r>
              <a:rPr lang="en-US" baseline="0" dirty="0"/>
              <a:t>their self esteem. </a:t>
            </a:r>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the mental health crisis is escalating in the school because of lack of proper education and relevant resources to mitigate the problem. The teachers, nurses and parents who spent most of the time with the students are not well trained on mental health.</a:t>
            </a:r>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Mental health in schools matters a lot. It is important to recognize that a considerable number of students are suffering from mental and behavioral disorders.  Since mental health affects students performance and function it is essential to give the students the care they need. </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mental health problem can have adverse impacts on the student’s education. A significant number of students do not graduate and most drop out of schools. </a:t>
            </a:r>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When mental health issues remain unaddressed, the outcomes often manifest as problems that continually affect schools. The most common issues include students dropping out of schools, underachievement and students acting out. </a:t>
            </a:r>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Students are who suffer from mental health problem are affected in many ways in school ecosystem. However, if appropriate measures are put in place to support the student’s mental health needs, the negative impacts will be minimized. </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When students are aware of the concept of self care for their personal mental health and wellness, recovery from the mental illness becomes easy. Mental health awareness should not only be made for students but also for teachers and entire school faculty. </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When students are aware of the concept of self care for their personal mental health and wellness, recovery from the mental illness becomes easy. Mental health awareness should not only be made for students but also for teachers and entire school faculty. </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Integrating mental health into the school curriculum will help students understand the issue better thus reduce stigma associated with the problem. Students will be aware and empowered thus will not be ashamed when seeking help.</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Early signs of mental health disorders include; feelings of disconnection, apathy, mood changes, suicide thoughts and academic performance drop.</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Parents and schools understand the importance of mental health education. Hence they advocate for inclusion of mental health education the academic curriculum. Mental health education should be included as part of the curriculum just as physical education is.</a:t>
            </a:r>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The first signs that families should recognize in their children are falling grades, mood changes, sleep problems, and substance abuse. Teachers also spent most of their times with students hence should recognize troubling signs in students. </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since mental health issues affect the quality of life and school performance of students, schools need to recognize the importance of addressing the mental health issues for both academic purposes and help students reach a brighter future.</a:t>
            </a:r>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Many students are experiencing mental health problems in school environments. The school nurses interact with students and thus are in good position to identify mental health problems when they present in student early. </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latin typeface="+mn-lt"/>
                <a:ea typeface="+mn-ea"/>
                <a:cs typeface="+mn-cs"/>
              </a:rPr>
              <a:t>While school nurses are significant in addressing the mental health issue, they are faced with certain concerns that need to be addressed so as to ensure that they carry out their responsibilities effectively</a:t>
            </a:r>
          </a:p>
          <a:p>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mental health education helps eliminate the issue of stigma as well as helping students seek out the necessary help without feeling ashamed</a:t>
            </a:r>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20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Reducing stigma associated with mental health issue will be beneficial to both teachers and the students. </a:t>
            </a:r>
            <a:endParaRPr lang="en-US" dirty="0"/>
          </a:p>
        </p:txBody>
      </p:sp>
      <p:sp>
        <p:nvSpPr>
          <p:cNvPr id="4" name="Slide Number Placeholder 3"/>
          <p:cNvSpPr>
            <a:spLocks noGrp="1"/>
          </p:cNvSpPr>
          <p:nvPr>
            <p:ph type="sldNum" sz="quarter" idx="10"/>
          </p:nvPr>
        </p:nvSpPr>
        <p:spPr/>
        <p:txBody>
          <a:bodyPr/>
          <a:lstStyle/>
          <a:p>
            <a:fld id="{7BEDD4CC-2E1D-4CB7-BE7D-1754C63431B5}" type="slidenum">
              <a:rPr lang="en-US" smtClean="0"/>
              <a:t>21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127623F1-1D76-4137-8BC0-1BDD8471D020}" type="slidenum">
              <a:rPr lang="en-US" smtClean="0"/>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92896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623F1-1D76-4137-8BC0-1BDD8471D020}" type="slidenum">
              <a:rPr lang="en-US" smtClean="0"/>
              <a:t>‹#›</a:t>
            </a:fld>
            <a:endParaRPr lang="en-US"/>
          </a:p>
        </p:txBody>
      </p:sp>
    </p:spTree>
    <p:extLst>
      <p:ext uri="{BB962C8B-B14F-4D97-AF65-F5344CB8AC3E}">
        <p14:creationId xmlns:p14="http://schemas.microsoft.com/office/powerpoint/2010/main" val="3804535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623F1-1D76-4137-8BC0-1BDD8471D020}" type="slidenum">
              <a:rPr lang="en-US" smtClean="0"/>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89726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346CD89-165F-46CF-9585-F8ADA64376E7}" type="datetimeFigureOut">
              <a:rPr lang="en-US" smtClean="0"/>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7623F1-1D76-4137-8BC0-1BDD8471D020}" type="slidenum">
              <a:rPr lang="en-US" smtClean="0"/>
              <a:t>‹#›</a:t>
            </a:fld>
            <a:endParaRPr lang="en-US"/>
          </a:p>
        </p:txBody>
      </p:sp>
    </p:spTree>
    <p:extLst>
      <p:ext uri="{BB962C8B-B14F-4D97-AF65-F5344CB8AC3E}">
        <p14:creationId xmlns:p14="http://schemas.microsoft.com/office/powerpoint/2010/main" val="4045560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346CD89-165F-46CF-9585-F8ADA64376E7}" type="datetimeFigureOut">
              <a:rPr lang="en-US" smtClean="0"/>
              <a:t>11/28/2019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7623F1-1D76-4137-8BC0-1BDD8471D020}" type="slidenum">
              <a:rPr lang="en-US" smtClean="0"/>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8255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346CD89-165F-46CF-9585-F8ADA64376E7}" type="datetimeFigureOut">
              <a:rPr lang="en-US" smtClean="0"/>
              <a:t>11/28/2019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7623F1-1D76-4137-8BC0-1BDD8471D020}" type="slidenum">
              <a:rPr lang="en-US" smtClean="0"/>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2482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46CD89-165F-46CF-9585-F8ADA64376E7}" type="datetimeFigureOut">
              <a:rPr lang="en-US" smtClean="0"/>
              <a:t>11/28/2019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7623F1-1D76-4137-8BC0-1BDD8471D020}" type="slidenum">
              <a:rPr lang="en-US" smtClean="0"/>
              <a:t>‹#›</a:t>
            </a:fld>
            <a:endParaRPr lang="en-US"/>
          </a:p>
        </p:txBody>
      </p:sp>
    </p:spTree>
    <p:extLst>
      <p:ext uri="{BB962C8B-B14F-4D97-AF65-F5344CB8AC3E}">
        <p14:creationId xmlns:p14="http://schemas.microsoft.com/office/powerpoint/2010/main" val="3251445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46CD89-165F-46CF-9585-F8ADA64376E7}" type="datetimeFigureOut">
              <a:rPr lang="en-US" smtClean="0"/>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7623F1-1D76-4137-8BC0-1BDD8471D020}" type="slidenum">
              <a:rPr lang="en-US" smtClean="0"/>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3035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46CD89-165F-46CF-9585-F8ADA64376E7}" type="datetimeFigureOut">
              <a:rPr lang="en-US" smtClean="0"/>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7623F1-1D76-4137-8BC0-1BDD8471D020}" type="slidenum">
              <a:rPr lang="en-US" smtClean="0"/>
              <a:t>‹#›</a:t>
            </a:fld>
            <a:endParaRPr lang="en-US"/>
          </a:p>
        </p:txBody>
      </p:sp>
    </p:spTree>
    <p:extLst>
      <p:ext uri="{BB962C8B-B14F-4D97-AF65-F5344CB8AC3E}">
        <p14:creationId xmlns:p14="http://schemas.microsoft.com/office/powerpoint/2010/main" val="3447209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346CD89-165F-46CF-9585-F8ADA64376E7}" type="datetimeFigureOut">
              <a:rPr lang="en-US" smtClean="0"/>
              <a:t>11/28/2019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7623F1-1D76-4137-8BC0-1BDD8471D020}" type="slidenum">
              <a:rPr lang="en-US" smtClean="0"/>
              <a:t>‹#›</a:t>
            </a:fld>
            <a:endParaRPr lang="en-US"/>
          </a:p>
        </p:txBody>
      </p:sp>
    </p:spTree>
    <p:extLst>
      <p:ext uri="{BB962C8B-B14F-4D97-AF65-F5344CB8AC3E}">
        <p14:creationId xmlns:p14="http://schemas.microsoft.com/office/powerpoint/2010/main" val="4113816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623F1-1D76-4137-8BC0-1BDD8471D020}" type="slidenum">
              <a:rPr lang="en-US" smtClean="0"/>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63115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623F1-1D76-4137-8BC0-1BDD8471D020}" type="slidenum">
              <a:rPr lang="en-US" smtClean="0"/>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792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623F1-1D76-4137-8BC0-1BDD8471D020}" type="slidenum">
              <a:rPr lang="en-US" smtClean="0"/>
              <a:t>‹#›</a:t>
            </a:fld>
            <a:endParaRPr lang="en-US"/>
          </a:p>
        </p:txBody>
      </p:sp>
    </p:spTree>
    <p:extLst>
      <p:ext uri="{BB962C8B-B14F-4D97-AF65-F5344CB8AC3E}">
        <p14:creationId xmlns:p14="http://schemas.microsoft.com/office/powerpoint/2010/main" val="32138016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623F1-1D76-4137-8BC0-1BDD8471D020}" type="slidenum">
              <a:rPr lang="en-US" smtClean="0"/>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29491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623F1-1D76-4137-8BC0-1BDD8471D020}" type="slidenum">
              <a:rPr lang="en-US" smtClean="0"/>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415693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623F1-1D76-4137-8BC0-1BDD8471D020}" type="slidenum">
              <a:rPr lang="en-US" smtClean="0"/>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763137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346CD89-165F-46CF-9585-F8ADA64376E7}" type="datetimeFigureOut">
              <a:rPr lang="en-US" smtClean="0"/>
              <a:t>11/28/2019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7623F1-1D76-4137-8BC0-1BDD8471D020}" type="slidenum">
              <a:rPr lang="en-US" smtClean="0"/>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26831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346CD89-165F-46CF-9585-F8ADA64376E7}" type="datetimeFigureOut">
              <a:rPr lang="en-US" smtClean="0"/>
              <a:t>11/28/2019</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27623F1-1D76-4137-8BC0-1BDD8471D020}" type="slidenum">
              <a:rPr lang="en-US" smtClean="0"/>
              <a:t>‹#›</a:t>
            </a:fld>
            <a:endParaRPr lang="en-US"/>
          </a:p>
        </p:txBody>
      </p:sp>
    </p:spTree>
    <p:extLst>
      <p:ext uri="{BB962C8B-B14F-4D97-AF65-F5344CB8AC3E}">
        <p14:creationId xmlns:p14="http://schemas.microsoft.com/office/powerpoint/2010/main" val="2803699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3200" dirty="0"/>
              <a:t>MENTAL HEALTH ISSUE IN THE SCHOOL FOR THE YEAR  2019</a:t>
            </a:r>
          </a:p>
        </p:txBody>
      </p:sp>
      <p:sp>
        <p:nvSpPr>
          <p:cNvPr id="3" name="Subtitle 2"/>
          <p:cNvSpPr>
            <a:spLocks noGrp="1"/>
          </p:cNvSpPr>
          <p:nvPr>
            <p:ph type="subTitle" idx="1"/>
          </p:nvPr>
        </p:nvSpPr>
        <p:spPr/>
        <p:txBody>
          <a:bodyPr/>
          <a:lstStyle/>
          <a:p>
            <a:r>
              <a:rPr lang="en-US" dirty="0"/>
              <a:t>NAME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Mental Health Issue &amp; Statistics</a:t>
            </a:r>
          </a:p>
        </p:txBody>
      </p:sp>
      <p:sp>
        <p:nvSpPr>
          <p:cNvPr id="3" name="Content Placeholder 2"/>
          <p:cNvSpPr>
            <a:spLocks noGrp="1"/>
          </p:cNvSpPr>
          <p:nvPr>
            <p:ph idx="1"/>
          </p:nvPr>
        </p:nvSpPr>
        <p:spPr/>
        <p:txBody>
          <a:bodyPr>
            <a:normAutofit fontScale="77500" lnSpcReduction="20000"/>
          </a:bodyPr>
          <a:lstStyle/>
          <a:p>
            <a:r>
              <a:rPr lang="en-US" dirty="0"/>
              <a:t>Mental health is a serious issue in the school</a:t>
            </a:r>
          </a:p>
          <a:p>
            <a:r>
              <a:rPr lang="en-US" dirty="0"/>
              <a:t>Most common issues include anxiety, depression, suicidal thoughts</a:t>
            </a:r>
          </a:p>
          <a:p>
            <a:r>
              <a:rPr lang="en-US" dirty="0"/>
              <a:t>This years alone 75% of teachers report having seen students struggle with a mental problem</a:t>
            </a:r>
          </a:p>
          <a:p>
            <a:r>
              <a:rPr lang="en-US" dirty="0"/>
              <a:t>The most prevalent problem is depression followed by suicidal thoughts and behavior</a:t>
            </a:r>
          </a:p>
          <a:p>
            <a:r>
              <a:rPr lang="en-US" dirty="0"/>
              <a:t>Other notable problems are self harming, addiction and anorexia</a:t>
            </a:r>
          </a:p>
          <a:p>
            <a:r>
              <a:rPr lang="en-US" dirty="0"/>
              <a:t>Little treatment help given to the students with mental health problem</a:t>
            </a:r>
          </a:p>
          <a:p>
            <a:r>
              <a:rPr lang="en-US" dirty="0"/>
              <a:t>Students are embarrassed about mental illness</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br>
              <a:rPr lang="en-US" dirty="0"/>
            </a:br>
            <a:r>
              <a:rPr lang="en-US" dirty="0"/>
              <a:t>Mental health in schools</a:t>
            </a:r>
            <a:br>
              <a:rPr lang="en-US" dirty="0"/>
            </a:br>
            <a:br>
              <a:rPr lang="en-US" dirty="0"/>
            </a:br>
            <a:endParaRPr lang="en-US" dirty="0"/>
          </a:p>
        </p:txBody>
      </p:sp>
      <p:sp>
        <p:nvSpPr>
          <p:cNvPr id="3" name="Content Placeholder 2"/>
          <p:cNvSpPr>
            <a:spLocks noGrp="1"/>
          </p:cNvSpPr>
          <p:nvPr>
            <p:ph idx="1"/>
          </p:nvPr>
        </p:nvSpPr>
        <p:spPr/>
        <p:txBody>
          <a:bodyPr>
            <a:normAutofit fontScale="85000" lnSpcReduction="10000"/>
          </a:bodyPr>
          <a:lstStyle/>
          <a:p>
            <a:r>
              <a:rPr lang="en-US" dirty="0"/>
              <a:t>Fast facts</a:t>
            </a:r>
          </a:p>
          <a:p>
            <a:r>
              <a:rPr lang="en-US" dirty="0"/>
              <a:t>Mental health problem is common in schools- from lower and middle schools and colleges</a:t>
            </a:r>
          </a:p>
          <a:p>
            <a:r>
              <a:rPr lang="en-US" dirty="0"/>
              <a:t>Mental health problems often develop during childhood and adolescence</a:t>
            </a:r>
          </a:p>
          <a:p>
            <a:r>
              <a:rPr lang="en-US" dirty="0"/>
              <a:t>Mental health issues are treatable</a:t>
            </a:r>
          </a:p>
          <a:p>
            <a:r>
              <a:rPr lang="en-US" dirty="0"/>
              <a:t>Early detection and prevention efforts work.</a:t>
            </a:r>
          </a:p>
          <a:p>
            <a:r>
              <a:rPr lang="en-US" dirty="0"/>
              <a:t>Intervention strategies help the student’s ability to improve performance and function both in school and at home. </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Factors that contribute to poor mental health among students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Exam pressures- students are required to complete many exams within a school term and expected to pass the same. This brings an overwhelming pressure.</a:t>
            </a:r>
          </a:p>
          <a:p>
            <a:r>
              <a:rPr lang="en-US" dirty="0"/>
              <a:t>Technological advancement- students send most of the time indoors watching television shows, movies and playing video games. Lack of physical exercise affects their emotional and mental well being</a:t>
            </a:r>
          </a:p>
          <a:p>
            <a:r>
              <a:rPr lang="en-US" dirty="0"/>
              <a:t>Social media- students face cyber bullying and are exposed to upsetting content which affects their mental well-being</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Factors that contribute to poor mental health among students</a:t>
            </a:r>
          </a:p>
        </p:txBody>
      </p:sp>
      <p:sp>
        <p:nvSpPr>
          <p:cNvPr id="3" name="Content Placeholder 2"/>
          <p:cNvSpPr>
            <a:spLocks noGrp="1"/>
          </p:cNvSpPr>
          <p:nvPr>
            <p:ph idx="1"/>
          </p:nvPr>
        </p:nvSpPr>
        <p:spPr/>
        <p:txBody>
          <a:bodyPr>
            <a:normAutofit/>
          </a:bodyPr>
          <a:lstStyle/>
          <a:p>
            <a:r>
              <a:rPr lang="en-US" dirty="0"/>
              <a:t>Gender identity- students who identify as LGBTQ often experience feelings of lineless, isolation and bullying. This affects them psychologically as they try to remain true to themselves.</a:t>
            </a:r>
          </a:p>
          <a:p>
            <a:r>
              <a:rPr lang="en-US" dirty="0"/>
              <a:t>More demands exerted on young people-in addition to heavy exam pressures, students have other responsibilities which add onto their stress and worries. </a:t>
            </a:r>
          </a:p>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Why the mental health issue in school is escalating</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Lack of education on the issue- mental health education is not taught in the student curriculum</a:t>
            </a:r>
          </a:p>
          <a:p>
            <a:r>
              <a:rPr lang="en-US" dirty="0"/>
              <a:t>Lack of resources to address the problem- teachers and the school nurses are not well trained on how to handle student’s mental health.</a:t>
            </a:r>
          </a:p>
          <a:p>
            <a:r>
              <a:rPr lang="en-US" dirty="0"/>
              <a:t>Lack of attention from parents – while the parents recognize this as an important subject, they are mostly too busy and not well trained in mental health.</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Why mental Health matters in schools</a:t>
            </a:r>
            <a:br>
              <a:rPr lang="en-US" dirty="0"/>
            </a:br>
            <a:endParaRPr lang="en-US" dirty="0"/>
          </a:p>
        </p:txBody>
      </p:sp>
      <p:sp>
        <p:nvSpPr>
          <p:cNvPr id="3" name="Content Placeholder 2"/>
          <p:cNvSpPr>
            <a:spLocks noGrp="1"/>
          </p:cNvSpPr>
          <p:nvPr>
            <p:ph idx="1"/>
          </p:nvPr>
        </p:nvSpPr>
        <p:spPr/>
        <p:txBody>
          <a:bodyPr>
            <a:normAutofit fontScale="92500" lnSpcReduction="10000"/>
          </a:bodyPr>
          <a:lstStyle/>
          <a:p>
            <a:r>
              <a:rPr lang="en-US" dirty="0"/>
              <a:t>Addressing mental health is critical since 1 in 5 students have been diagnosed with mental health, emotional or behavioral disorder. </a:t>
            </a:r>
          </a:p>
          <a:p>
            <a:r>
              <a:rPr lang="en-US" dirty="0"/>
              <a:t>1 in 10 students have a severe mental health challenge which impairs their functioning in school and at home.</a:t>
            </a:r>
          </a:p>
          <a:p>
            <a:r>
              <a:rPr lang="en-US" dirty="0"/>
              <a:t>About 80% of the students diagnosed with mental health do not receive the care needed.</a:t>
            </a:r>
          </a:p>
          <a:p>
            <a:r>
              <a:rPr lang="en-US" dirty="0"/>
              <a:t>Recognizing mental health in schools and supporting students on the same matters</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Mental health issue impact on education</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US" dirty="0"/>
              <a:t>Students with emotional and mental health disorders have the worst graduation rates</a:t>
            </a:r>
          </a:p>
          <a:p>
            <a:r>
              <a:rPr lang="en-US" dirty="0"/>
              <a:t>Half of the students with mental health problems drop out of school</a:t>
            </a:r>
          </a:p>
          <a:p>
            <a:r>
              <a:rPr lang="en-US" dirty="0"/>
              <a:t>Students with mental health issues have difficulties in concentrating, staying motivated and problem solving</a:t>
            </a:r>
          </a:p>
          <a:p>
            <a:r>
              <a:rPr lang="en-US" dirty="0"/>
              <a:t>Mental challenged students often cause trouble for teachers and classmates</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Consequences of unaddressed mental health issues</a:t>
            </a:r>
            <a:br>
              <a:rPr lang="en-US" dirty="0"/>
            </a:br>
            <a:endParaRPr lang="en-US" dirty="0"/>
          </a:p>
        </p:txBody>
      </p:sp>
      <p:sp>
        <p:nvSpPr>
          <p:cNvPr id="3" name="Content Placeholder 2"/>
          <p:cNvSpPr>
            <a:spLocks noGrp="1"/>
          </p:cNvSpPr>
          <p:nvPr>
            <p:ph idx="1"/>
          </p:nvPr>
        </p:nvSpPr>
        <p:spPr/>
        <p:txBody>
          <a:bodyPr/>
          <a:lstStyle/>
          <a:p>
            <a:r>
              <a:rPr lang="en-US" dirty="0"/>
              <a:t>Prolonged student absences</a:t>
            </a:r>
          </a:p>
          <a:p>
            <a:r>
              <a:rPr lang="en-US" dirty="0"/>
              <a:t>Poor academic achievement</a:t>
            </a:r>
          </a:p>
          <a:p>
            <a:r>
              <a:rPr lang="en-US" dirty="0"/>
              <a:t>Class disruptions</a:t>
            </a:r>
          </a:p>
          <a:p>
            <a:r>
              <a:rPr lang="en-US" dirty="0"/>
              <a:t>School drop-outs</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How mental health issues affect students at school</a:t>
            </a:r>
            <a:br>
              <a:rPr lang="en-US" dirty="0"/>
            </a:br>
            <a:endParaRPr lang="en-US" dirty="0"/>
          </a:p>
        </p:txBody>
      </p:sp>
      <p:sp>
        <p:nvSpPr>
          <p:cNvPr id="3" name="Content Placeholder 2"/>
          <p:cNvSpPr>
            <a:spLocks noGrp="1"/>
          </p:cNvSpPr>
          <p:nvPr>
            <p:ph idx="1"/>
          </p:nvPr>
        </p:nvSpPr>
        <p:spPr/>
        <p:txBody>
          <a:bodyPr/>
          <a:lstStyle/>
          <a:p>
            <a:r>
              <a:rPr lang="en-US" dirty="0"/>
              <a:t>Mental health issues affect students in various ways within the school environment</a:t>
            </a:r>
          </a:p>
          <a:p>
            <a:r>
              <a:rPr lang="en-US" dirty="0"/>
              <a:t>Classroom learning and social interactions are affected-these two are essential for the success of the students.</a:t>
            </a:r>
          </a:p>
          <a:p>
            <a:r>
              <a:rPr lang="en-US" dirty="0"/>
              <a:t>Proper measures to address mental health needs of students can minimize the adverse outcomes.</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Mental health awareness in schools </a:t>
            </a:r>
            <a:br>
              <a:rPr lang="en-US" dirty="0"/>
            </a:br>
            <a:endParaRPr lang="en-US" dirty="0"/>
          </a:p>
        </p:txBody>
      </p:sp>
      <p:sp>
        <p:nvSpPr>
          <p:cNvPr id="3" name="Content Placeholder 2"/>
          <p:cNvSpPr>
            <a:spLocks noGrp="1"/>
          </p:cNvSpPr>
          <p:nvPr>
            <p:ph idx="1"/>
          </p:nvPr>
        </p:nvSpPr>
        <p:spPr/>
        <p:txBody>
          <a:bodyPr>
            <a:normAutofit fontScale="92500"/>
          </a:bodyPr>
          <a:lstStyle/>
          <a:p>
            <a:r>
              <a:rPr lang="en-US" dirty="0"/>
              <a:t>Students need to be educated on personal mental health and wellness</a:t>
            </a:r>
          </a:p>
          <a:p>
            <a:r>
              <a:rPr lang="en-US" dirty="0"/>
              <a:t>Teachers should be educated on the ways </a:t>
            </a:r>
            <a:r>
              <a:rPr lang="en-US" dirty="0" err="1"/>
              <a:t>fr</a:t>
            </a:r>
            <a:r>
              <a:rPr lang="en-US" dirty="0"/>
              <a:t> recognizing signs of developing mental health problems</a:t>
            </a:r>
          </a:p>
          <a:p>
            <a:r>
              <a:rPr lang="en-US" dirty="0"/>
              <a:t>Early interventions result in positive outcomes for the students</a:t>
            </a:r>
          </a:p>
          <a:p>
            <a:r>
              <a:rPr lang="en-US" dirty="0"/>
              <a:t>Empowering students with knowledge and encouraging dialogue will provide the student with the help they need</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Mental health awareness in schools </a:t>
            </a:r>
            <a:br>
              <a:rPr lang="en-US" dirty="0"/>
            </a:br>
            <a:endParaRPr lang="en-US" dirty="0"/>
          </a:p>
        </p:txBody>
      </p:sp>
      <p:sp>
        <p:nvSpPr>
          <p:cNvPr id="3" name="Content Placeholder 2"/>
          <p:cNvSpPr>
            <a:spLocks noGrp="1"/>
          </p:cNvSpPr>
          <p:nvPr>
            <p:ph idx="1"/>
          </p:nvPr>
        </p:nvSpPr>
        <p:spPr/>
        <p:txBody>
          <a:bodyPr>
            <a:normAutofit fontScale="92500"/>
          </a:bodyPr>
          <a:lstStyle/>
          <a:p>
            <a:r>
              <a:rPr lang="en-US" dirty="0"/>
              <a:t>Students need to be educated on personal mental health and wellness</a:t>
            </a:r>
          </a:p>
          <a:p>
            <a:r>
              <a:rPr lang="en-US" dirty="0"/>
              <a:t>Teachers should be educated on the ways </a:t>
            </a:r>
            <a:r>
              <a:rPr lang="en-US" dirty="0" err="1"/>
              <a:t>fr</a:t>
            </a:r>
            <a:r>
              <a:rPr lang="en-US" dirty="0"/>
              <a:t> recognizing signs of developing mental health problems</a:t>
            </a:r>
          </a:p>
          <a:p>
            <a:r>
              <a:rPr lang="en-US" dirty="0"/>
              <a:t>Early interventions result in positive outcomes for the students</a:t>
            </a:r>
          </a:p>
          <a:p>
            <a:r>
              <a:rPr lang="en-US" dirty="0"/>
              <a:t>Empowering students with knowledge and encouraging dialogue will provide the student with the help they need</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Promoting positive mental health in the school</a:t>
            </a:r>
            <a:br>
              <a:rPr lang="en-US" dirty="0"/>
            </a:br>
            <a:endParaRPr lang="en-US" dirty="0"/>
          </a:p>
        </p:txBody>
      </p:sp>
      <p:sp>
        <p:nvSpPr>
          <p:cNvPr id="3" name="Content Placeholder 2"/>
          <p:cNvSpPr>
            <a:spLocks noGrp="1"/>
          </p:cNvSpPr>
          <p:nvPr>
            <p:ph idx="1"/>
          </p:nvPr>
        </p:nvSpPr>
        <p:spPr/>
        <p:txBody>
          <a:bodyPr>
            <a:normAutofit fontScale="92500"/>
          </a:bodyPr>
          <a:lstStyle/>
          <a:p>
            <a:r>
              <a:rPr lang="en-US" dirty="0"/>
              <a:t>Mental health should be integrated in school curriculum</a:t>
            </a:r>
          </a:p>
          <a:p>
            <a:r>
              <a:rPr lang="en-US" dirty="0"/>
              <a:t>Teachers, school staff and school nurses ought to promote mental health in schools</a:t>
            </a:r>
          </a:p>
          <a:p>
            <a:r>
              <a:rPr lang="en-US" dirty="0"/>
              <a:t>Educate and create awareness among students to ensure they recognize their deteriorating metal health early </a:t>
            </a:r>
          </a:p>
          <a:p>
            <a:r>
              <a:rPr lang="en-US" dirty="0"/>
              <a:t>Create open discussions about mental health issues so as to detect the issue early on</a:t>
            </a:r>
          </a:p>
          <a:p>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Importance of early mental Health intervention</a:t>
            </a:r>
            <a:br>
              <a:rPr lang="en-US" dirty="0"/>
            </a:br>
            <a:endParaRPr lang="en-US" dirty="0"/>
          </a:p>
        </p:txBody>
      </p:sp>
      <p:sp>
        <p:nvSpPr>
          <p:cNvPr id="3" name="Content Placeholder 2"/>
          <p:cNvSpPr>
            <a:spLocks noGrp="1"/>
          </p:cNvSpPr>
          <p:nvPr>
            <p:ph idx="1"/>
          </p:nvPr>
        </p:nvSpPr>
        <p:spPr/>
        <p:txBody>
          <a:bodyPr/>
          <a:lstStyle/>
          <a:p>
            <a:r>
              <a:rPr lang="en-US" dirty="0"/>
              <a:t>Reduce mental illness severity</a:t>
            </a:r>
          </a:p>
          <a:p>
            <a:r>
              <a:rPr lang="en-US" dirty="0"/>
              <a:t>Delay the possibility of developing severe mental illness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Importance of integrating mental health education in the curriculum</a:t>
            </a:r>
            <a:br>
              <a:rPr lang="en-US" dirty="0"/>
            </a:br>
            <a:endParaRPr lang="en-US" dirty="0"/>
          </a:p>
        </p:txBody>
      </p:sp>
      <p:sp>
        <p:nvSpPr>
          <p:cNvPr id="3" name="Content Placeholder 2"/>
          <p:cNvSpPr>
            <a:spLocks noGrp="1"/>
          </p:cNvSpPr>
          <p:nvPr>
            <p:ph idx="1"/>
          </p:nvPr>
        </p:nvSpPr>
        <p:spPr/>
        <p:txBody>
          <a:bodyPr>
            <a:normAutofit/>
          </a:bodyPr>
          <a:lstStyle/>
          <a:p>
            <a:r>
              <a:rPr lang="en-US" dirty="0"/>
              <a:t>Students will become aware when dealing with mental health issues</a:t>
            </a:r>
          </a:p>
          <a:p>
            <a:r>
              <a:rPr lang="en-US" dirty="0"/>
              <a:t>Students will feel free to ask for help when they recognize signs of mental health problem the </a:t>
            </a:r>
          </a:p>
          <a:p>
            <a:r>
              <a:rPr lang="en-US" dirty="0"/>
              <a:t>Students spend most of the time in school hence inclusion in academic curriculum will empower them with knowledge about mental health problem.</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Plan for addressing mental health issues</a:t>
            </a:r>
            <a:br>
              <a:rPr lang="en-US" dirty="0"/>
            </a:br>
            <a:endParaRPr lang="en-US" dirty="0"/>
          </a:p>
        </p:txBody>
      </p:sp>
      <p:sp>
        <p:nvSpPr>
          <p:cNvPr id="3" name="Content Placeholder 2"/>
          <p:cNvSpPr>
            <a:spLocks noGrp="1"/>
          </p:cNvSpPr>
          <p:nvPr>
            <p:ph idx="1"/>
          </p:nvPr>
        </p:nvSpPr>
        <p:spPr/>
        <p:txBody>
          <a:bodyPr>
            <a:normAutofit fontScale="92500"/>
          </a:bodyPr>
          <a:lstStyle/>
          <a:p>
            <a:r>
              <a:rPr lang="en-US" dirty="0"/>
              <a:t>The plan should include community figures and school fraternity</a:t>
            </a:r>
          </a:p>
          <a:p>
            <a:r>
              <a:rPr lang="en-US" dirty="0"/>
              <a:t>Parties involved; family, teachers, school nurses, social workers and principles. </a:t>
            </a:r>
          </a:p>
          <a:p>
            <a:r>
              <a:rPr lang="en-US" dirty="0"/>
              <a:t>Family is the first unit that should recognize signs of a troubling mind for their children</a:t>
            </a:r>
          </a:p>
          <a:p>
            <a:r>
              <a:rPr lang="en-US" dirty="0"/>
              <a:t>Training for teachers, counselors and school nurses to enable them recognize and handle mental health issues. </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br>
              <a:rPr lang="en-US" dirty="0"/>
            </a:br>
            <a:r>
              <a:rPr lang="en-US" dirty="0"/>
              <a:t>How mental health issues affect academic performance</a:t>
            </a:r>
            <a:br>
              <a:rPr lang="en-US" dirty="0"/>
            </a:br>
            <a:br>
              <a:rPr lang="en-US" dirty="0"/>
            </a:br>
            <a:endParaRPr lang="en-US" dirty="0"/>
          </a:p>
        </p:txBody>
      </p:sp>
      <p:sp>
        <p:nvSpPr>
          <p:cNvPr id="3" name="Content Placeholder 2"/>
          <p:cNvSpPr>
            <a:spLocks noGrp="1"/>
          </p:cNvSpPr>
          <p:nvPr>
            <p:ph idx="1"/>
          </p:nvPr>
        </p:nvSpPr>
        <p:spPr/>
        <p:txBody>
          <a:bodyPr>
            <a:normAutofit fontScale="62500" lnSpcReduction="20000"/>
          </a:bodyPr>
          <a:lstStyle/>
          <a:p>
            <a:r>
              <a:rPr lang="en-US" dirty="0"/>
              <a:t>Mental illness causes poor school performance</a:t>
            </a:r>
          </a:p>
          <a:p>
            <a:r>
              <a:rPr lang="en-US" dirty="0"/>
              <a:t>Additionally it reduces quality of life</a:t>
            </a:r>
          </a:p>
          <a:p>
            <a:r>
              <a:rPr lang="en-US" dirty="0"/>
              <a:t>Affects attendance rates- students with mental health issues are often absent from school due to anxiety and depression issues</a:t>
            </a:r>
          </a:p>
          <a:p>
            <a:r>
              <a:rPr lang="en-US" dirty="0"/>
              <a:t>Impairment in concentration- students with mental illness find difficulties concentrating and focusing in school </a:t>
            </a:r>
          </a:p>
          <a:p>
            <a:r>
              <a:rPr lang="en-US" dirty="0"/>
              <a:t>Low self-confidence- students with mental health issues may regard themselves as less competent academically compared to their peers.</a:t>
            </a:r>
          </a:p>
          <a:p>
            <a:r>
              <a:rPr lang="en-US" dirty="0"/>
              <a:t>Mental illness hurts the students grades- anxiety and depression tend to decrease the desire to do home work or concentrate in school thus causing low academic achievement</a:t>
            </a:r>
          </a:p>
          <a:p>
            <a:r>
              <a:rPr lang="en-US" dirty="0"/>
              <a:t>Students should be educated about the impacts of mental health problems on academic performance and that mental illness is treatable thus encouraging the m to attend school and raise their self confidence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t>School nurses in addressing mental health issue</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School nurses are in a better position to detect and address student’s mental problems early.</a:t>
            </a:r>
          </a:p>
          <a:p>
            <a:r>
              <a:rPr lang="en-US" dirty="0"/>
              <a:t>School nurses are underequipped in handling mental health issues</a:t>
            </a:r>
          </a:p>
          <a:p>
            <a:r>
              <a:rPr lang="en-US" dirty="0"/>
              <a:t>School nurses need support and training so as to manage the mental and emotional wellbeing of students.</a:t>
            </a:r>
          </a:p>
          <a:p>
            <a:r>
              <a:rPr lang="en-US" dirty="0"/>
              <a:t>School nurses can work together with the school counselors to educate the students on the effects of mental health and encourage them to change their perception on mental health.</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School nurses key concerns</a:t>
            </a:r>
            <a:br>
              <a:rPr lang="en-US" dirty="0"/>
            </a:br>
            <a:endParaRPr lang="en-US" dirty="0"/>
          </a:p>
        </p:txBody>
      </p:sp>
      <p:sp>
        <p:nvSpPr>
          <p:cNvPr id="3" name="Content Placeholder 2"/>
          <p:cNvSpPr>
            <a:spLocks noGrp="1"/>
          </p:cNvSpPr>
          <p:nvPr>
            <p:ph idx="1"/>
          </p:nvPr>
        </p:nvSpPr>
        <p:spPr/>
        <p:txBody>
          <a:bodyPr>
            <a:normAutofit fontScale="85000" lnSpcReduction="20000"/>
          </a:bodyPr>
          <a:lstStyle/>
          <a:p>
            <a:r>
              <a:rPr lang="en-US" dirty="0"/>
              <a:t>School nurses find difficulties opening conversations about mental health with students for fear of saying the incorrect thing</a:t>
            </a:r>
          </a:p>
          <a:p>
            <a:r>
              <a:rPr lang="en-US" dirty="0"/>
              <a:t>School nurses have limited space to hold private and confidential conversations </a:t>
            </a:r>
          </a:p>
          <a:p>
            <a:r>
              <a:rPr lang="en-US" dirty="0"/>
              <a:t>The role of school nurses is misunderstood thus students, teachers and parents may not include them in addressing mental health issue</a:t>
            </a:r>
          </a:p>
          <a:p>
            <a:r>
              <a:rPr lang="en-US" dirty="0"/>
              <a:t>Adding mental health to their scope will increase school nurse workload</a:t>
            </a:r>
          </a:p>
          <a:p>
            <a:r>
              <a:rPr lang="en-US" dirty="0"/>
              <a:t>Addressing mental health issue is emotional draining</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sz="3600" dirty="0"/>
              <a:t>Important Intervention actions to address mental health issue in the school</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Make mental health education a important part of the school curriculum</a:t>
            </a:r>
          </a:p>
          <a:p>
            <a:r>
              <a:rPr lang="en-US" dirty="0"/>
              <a:t>Involve psychologists and psychiatrists</a:t>
            </a:r>
          </a:p>
          <a:p>
            <a:r>
              <a:rPr lang="en-US" dirty="0"/>
              <a:t>Create a safe space- it will promote the student well-being and reduce mental health stigmatization.</a:t>
            </a:r>
          </a:p>
          <a:p>
            <a:r>
              <a:rPr lang="en-US" dirty="0"/>
              <a:t>Provide regular mental health screening- this will identify students with mental issues early on. </a:t>
            </a:r>
          </a:p>
          <a:p>
            <a:r>
              <a:rPr lang="en-US" dirty="0"/>
              <a:t>Encourage daily physical exercise- physical exercise helps students relieve stress and boost concentration. </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Important Intervention actions to address mental health issue in the school</a:t>
            </a:r>
          </a:p>
        </p:txBody>
      </p:sp>
      <p:sp>
        <p:nvSpPr>
          <p:cNvPr id="3" name="Content Placeholder 2"/>
          <p:cNvSpPr>
            <a:spLocks noGrp="1"/>
          </p:cNvSpPr>
          <p:nvPr>
            <p:ph idx="1"/>
          </p:nvPr>
        </p:nvSpPr>
        <p:spPr/>
        <p:txBody>
          <a:bodyPr>
            <a:normAutofit fontScale="92500" lnSpcReduction="10000"/>
          </a:bodyPr>
          <a:lstStyle/>
          <a:p>
            <a:r>
              <a:rPr lang="en-US" dirty="0"/>
              <a:t>Encourage mindset training- mindfulness exercises helps students relieve stress and improve concentration and attention spans. </a:t>
            </a:r>
          </a:p>
          <a:p>
            <a:r>
              <a:rPr lang="en-US" dirty="0"/>
              <a:t>Encourage students to take technology breaks- teachers and parents can encourage the students to take breaks from social media which exerts pressure on their daily life. </a:t>
            </a:r>
          </a:p>
          <a:p>
            <a:r>
              <a:rPr lang="en-US" dirty="0"/>
              <a:t>Encourage students to follow their interests and hobbies – students will learn about themselves and their values better. </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487</TotalTime>
  <Words>2063</Words>
  <Application>Microsoft Office PowerPoint</Application>
  <PresentationFormat>On-screen Show (4:3)</PresentationFormat>
  <Paragraphs>141</Paragraphs>
  <Slides>21</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Garamond</vt:lpstr>
      <vt:lpstr>Organic</vt:lpstr>
      <vt:lpstr>MENTAL HEALTH ISSUE IN THE SCHOOL FOR THE YEAR  2019</vt:lpstr>
      <vt:lpstr>Mental Health Issue &amp; Statistics</vt:lpstr>
      <vt:lpstr>  Mental health in schools  </vt:lpstr>
      <vt:lpstr> Factors that contribute to poor mental health among students </vt:lpstr>
      <vt:lpstr>Factors that contribute to poor mental health among students</vt:lpstr>
      <vt:lpstr> Why the mental health issue in school is escalating </vt:lpstr>
      <vt:lpstr> Why mental Health matters in schools </vt:lpstr>
      <vt:lpstr> Mental health issue impact on education </vt:lpstr>
      <vt:lpstr> Consequences of unaddressed mental health issues </vt:lpstr>
      <vt:lpstr> How mental health issues affect students at school </vt:lpstr>
      <vt:lpstr> Mental health awareness in schools  </vt:lpstr>
      <vt:lpstr>Mental health awareness in schools  </vt:lpstr>
      <vt:lpstr> Promoting positive mental health in the school </vt:lpstr>
      <vt:lpstr> Importance of early mental Health intervention </vt:lpstr>
      <vt:lpstr> Importance of integrating mental health education in the curriculum </vt:lpstr>
      <vt:lpstr> Plan for addressing mental health issues </vt:lpstr>
      <vt:lpstr>  How mental health issues affect academic performance  </vt:lpstr>
      <vt:lpstr> School nurses in addressing mental health issue </vt:lpstr>
      <vt:lpstr>School nurses key concerns </vt:lpstr>
      <vt:lpstr> Important Intervention actions to address mental health issue in the school </vt:lpstr>
      <vt:lpstr>Important Intervention actions to address mental health issue in the school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MENTAL HEALTH ISSUE IN THE SCHOOL FOR THE YEAR  2019</dc:title>
  <dc:creator>PRISCA</dc:creator>
  <cp:lastModifiedBy>Scofied</cp:lastModifiedBy>
  <cp:revision>19</cp:revision>
  <dcterms:created xsi:type="dcterms:W3CDTF">2019-11-27T09:13:59Z</dcterms:created>
  <dcterms:modified xsi:type="dcterms:W3CDTF">2019-11-27T21:17:39Z</dcterms:modified>
</cp:coreProperties>
</file>